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71" r:id="rId5"/>
    <p:sldId id="267" r:id="rId6"/>
    <p:sldId id="289" r:id="rId7"/>
    <p:sldId id="266" r:id="rId8"/>
    <p:sldId id="296" r:id="rId9"/>
    <p:sldId id="291" r:id="rId10"/>
    <p:sldId id="293" r:id="rId11"/>
    <p:sldId id="294" r:id="rId12"/>
    <p:sldId id="295" r:id="rId13"/>
    <p:sldId id="297" r:id="rId14"/>
    <p:sldId id="274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0F9"/>
    <a:srgbClr val="DEE0F9"/>
    <a:srgbClr val="5C5BF8"/>
    <a:srgbClr val="F0F1FE"/>
    <a:srgbClr val="1918E8"/>
    <a:srgbClr val="0C0C88"/>
    <a:srgbClr val="6A6AFD"/>
    <a:srgbClr val="6363F5"/>
    <a:srgbClr val="1F1FC9"/>
    <a:srgbClr val="403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7"/>
    <p:restoredTop sz="94651"/>
  </p:normalViewPr>
  <p:slideViewPr>
    <p:cSldViewPr snapToGrid="0" snapToObjects="1">
      <p:cViewPr varScale="1">
        <p:scale>
          <a:sx n="105" d="100"/>
          <a:sy n="105" d="100"/>
        </p:scale>
        <p:origin x="928" y="192"/>
      </p:cViewPr>
      <p:guideLst>
        <p:guide orient="horz"/>
        <p:guide pos="7680"/>
        <p:guide orient="horz" pos="4320"/>
        <p:guide orient="horz" pos="1684"/>
        <p:guide orient="horz" pos="623"/>
        <p:guide orient="horz" pos="346"/>
        <p:guide orient="horz" pos="4111"/>
        <p:guide pos="619"/>
        <p:guide pos="3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9" d="100"/>
          <a:sy n="129" d="100"/>
        </p:scale>
        <p:origin x="40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4AFC0-EEF9-8D48-9409-ED29905CCA5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6386551"/>
            <a:ext cx="12192000" cy="482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11575"/>
            <a:ext cx="12355033" cy="694970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2111" y="2920252"/>
            <a:ext cx="10759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5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深度学习实战进阶</a:t>
            </a:r>
            <a:endParaRPr kumimoji="1" lang="en-US" altLang="en-US" sz="5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2111" y="4158116"/>
            <a:ext cx="370840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长琴</a:t>
            </a:r>
            <a:r>
              <a:rPr kumimoji="1" lang="en-US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／</a:t>
            </a:r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浅谈文本情感分析</a:t>
            </a:r>
            <a:endParaRPr kumimoji="1" lang="zh-CN" altLang="en-US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14" name="直线连接符 13"/>
          <p:cNvCxnSpPr/>
          <p:nvPr/>
        </p:nvCxnSpPr>
        <p:spPr>
          <a:xfrm>
            <a:off x="1026580" y="4010891"/>
            <a:ext cx="12876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表征发展史</a:t>
            </a:r>
            <a:endParaRPr lang="zh-CN" altLang="en-US" sz="3400" b="1" dirty="0">
              <a:solidFill>
                <a:srgbClr val="0300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10" name="TextBox 3"/>
          <p:cNvSpPr txBox="1"/>
          <p:nvPr/>
        </p:nvSpPr>
        <p:spPr>
          <a:xfrm>
            <a:off x="986155" y="2557145"/>
            <a:ext cx="5186680" cy="88201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预训练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微调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lnSpc>
                <a:spcPct val="15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85" y="1734517"/>
            <a:ext cx="2654300" cy="152400"/>
          </a:xfrm>
          <a:prstGeom prst="rect">
            <a:avLst/>
          </a:prstGeom>
        </p:spPr>
      </p:pic>
      <p:sp>
        <p:nvSpPr>
          <p:cNvPr id="5" name="矩形 32"/>
          <p:cNvSpPr/>
          <p:nvPr/>
        </p:nvSpPr>
        <p:spPr>
          <a:xfrm>
            <a:off x="6172622" y="2556970"/>
            <a:ext cx="216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t">
            <a:noAutofit/>
          </a:bodyPr>
          <a:p>
            <a:pPr algn="l">
              <a:spcBef>
                <a:spcPts val="1000"/>
              </a:spcBef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方法：</a:t>
            </a:r>
            <a:endParaRPr kumimoji="1" lang="zh-CN" altLang="en-US" sz="1400" dirty="0"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基于大规模预训练</a:t>
            </a:r>
            <a:endParaRPr kumimoji="1" lang="zh-CN" altLang="en-US" sz="1400" dirty="0"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BERT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、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ERNIE</a:t>
            </a:r>
            <a:endParaRPr kumimoji="1" lang="en-US" altLang="zh-CN" sz="1400" dirty="0">
              <a:solidFill>
                <a:schemeClr val="tx1"/>
              </a:solidFill>
            </a:endParaRPr>
          </a:p>
          <a:p>
            <a:pPr indent="0" algn="l"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特点：</a:t>
            </a:r>
            <a:endParaRPr kumimoji="1" lang="zh-CN" altLang="en-US" sz="1400" dirty="0"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迁移学习</a:t>
            </a:r>
            <a:endParaRPr kumimoji="1" lang="zh-CN" altLang="en-US" sz="1400" dirty="0"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大多贵</a:t>
            </a:r>
            <a:endParaRPr kumimoji="1" lang="zh-CN" altLang="en-US" sz="1400" dirty="0"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更多先验信息</a:t>
            </a:r>
            <a:endParaRPr kumimoji="1" lang="zh-CN" altLang="en-US" sz="1400" dirty="0">
              <a:ln>
                <a:noFill/>
              </a:ln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20" y="3215005"/>
            <a:ext cx="4270375" cy="26911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6"/>
          <p:cNvSpPr txBox="1"/>
          <p:nvPr/>
        </p:nvSpPr>
        <p:spPr>
          <a:xfrm>
            <a:off x="982663" y="1217230"/>
            <a:ext cx="531959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更深刻的语义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情感分析的未来</a:t>
            </a:r>
            <a:endParaRPr lang="zh-CN" altLang="en-US" sz="3400" b="1" dirty="0">
              <a:solidFill>
                <a:srgbClr val="0300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241550" y="2401570"/>
            <a:ext cx="602424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多模态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文本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图像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声音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深度语义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环境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上下文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背景知识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个性化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59723" y="2976002"/>
            <a:ext cx="2999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44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谢谢观看</a:t>
            </a:r>
            <a:endParaRPr kumimoji="1" lang="en-US" altLang="en-US" sz="4400" b="1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66739" y="2266708"/>
            <a:ext cx="2501568" cy="24891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/>
              <a:t>二维码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背景</a:t>
            </a:r>
            <a:endParaRPr lang="zh-CN" altLang="en-US" sz="3400" b="1" dirty="0">
              <a:solidFill>
                <a:srgbClr val="0300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10" name="TextBox 3"/>
          <p:cNvSpPr txBox="1"/>
          <p:nvPr/>
        </p:nvSpPr>
        <p:spPr>
          <a:xfrm>
            <a:off x="986285" y="2557081"/>
            <a:ext cx="9420771" cy="550100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基本概念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kumimoji="1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情感分析是根据输入的文本、语音或视频，自动识别其中的观点倾向、态度、情绪、评价等，广泛应用于消费决策、舆情分析、个性化推荐等商业领域。</a:t>
            </a: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NLP 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重要的基础任务。</a:t>
            </a: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85" y="1734517"/>
            <a:ext cx="265430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379389" y="2673350"/>
            <a:ext cx="2985125" cy="2851152"/>
            <a:chOff x="871258" y="2808424"/>
            <a:chExt cx="2985125" cy="2851152"/>
          </a:xfrm>
        </p:grpSpPr>
        <p:sp>
          <p:nvSpPr>
            <p:cNvPr id="2" name="矩形 1"/>
            <p:cNvSpPr/>
            <p:nvPr/>
          </p:nvSpPr>
          <p:spPr>
            <a:xfrm>
              <a:off x="871258" y="2808424"/>
              <a:ext cx="2985125" cy="2851152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871258" y="2808424"/>
              <a:ext cx="2985125" cy="131707"/>
            </a:xfrm>
            <a:prstGeom prst="rect">
              <a:avLst/>
            </a:prstGeom>
            <a:solidFill>
              <a:srgbClr val="191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187870" y="3307584"/>
              <a:ext cx="946785" cy="4914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  <a:alpha val="7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篇章级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  <a:alpha val="7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187870" y="3893407"/>
              <a:ext cx="2323956" cy="1418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整个文本作为输入，输出整体的情感倾向。比如给定一段评论，判断整体是正向（积极、褒义等）还是负向（消极、贬义等）。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kumimoji="1" lang="en-US" altLang="en-US"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601973" y="2673350"/>
            <a:ext cx="2985125" cy="2851152"/>
            <a:chOff x="871258" y="2808424"/>
            <a:chExt cx="2985125" cy="2851152"/>
          </a:xfrm>
        </p:grpSpPr>
        <p:sp>
          <p:nvSpPr>
            <p:cNvPr id="27" name="矩形 26"/>
            <p:cNvSpPr/>
            <p:nvPr/>
          </p:nvSpPr>
          <p:spPr>
            <a:xfrm>
              <a:off x="871258" y="2808424"/>
              <a:ext cx="2985125" cy="2851152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871258" y="2808424"/>
              <a:ext cx="2985125" cy="131707"/>
            </a:xfrm>
            <a:prstGeom prst="rect">
              <a:avLst/>
            </a:prstGeom>
            <a:solidFill>
              <a:srgbClr val="191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87870" y="3307584"/>
              <a:ext cx="946785" cy="4914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  <a:alpha val="7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句子级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  <a:alpha val="7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87870" y="3893407"/>
              <a:ext cx="2323956" cy="699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输入是一个句子，其他的同上。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kumimoji="1" lang="en-US" altLang="en-US"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824557" y="2673350"/>
            <a:ext cx="2985125" cy="2851152"/>
            <a:chOff x="871258" y="2808424"/>
            <a:chExt cx="2985125" cy="2851152"/>
          </a:xfrm>
        </p:grpSpPr>
        <p:sp>
          <p:nvSpPr>
            <p:cNvPr id="32" name="矩形 31"/>
            <p:cNvSpPr/>
            <p:nvPr/>
          </p:nvSpPr>
          <p:spPr>
            <a:xfrm>
              <a:off x="871258" y="2808424"/>
              <a:ext cx="2985125" cy="2851152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871258" y="2808424"/>
              <a:ext cx="2985125" cy="131707"/>
            </a:xfrm>
            <a:prstGeom prst="rect">
              <a:avLst/>
            </a:prstGeom>
            <a:solidFill>
              <a:srgbClr val="191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1187870" y="3307584"/>
              <a:ext cx="1710690" cy="4914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  <a:alpha val="7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对象或属性级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  <a:alpha val="7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187870" y="3893407"/>
              <a:ext cx="2323956" cy="1657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判断给定文本中某对象或属性的情感倾向：给定文本+对象或属性，判断对象或属性的情感倾向。只给定文本，需要提取其中的对象或属性，然后再判断情感倾向。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kumimoji="1" lang="en-US" altLang="en-US" sz="1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sp>
        <p:nvSpPr>
          <p:cNvPr id="38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165D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背景</a:t>
            </a:r>
            <a:endParaRPr lang="zh-CN" altLang="en-US" sz="3400" b="1" dirty="0">
              <a:solidFill>
                <a:srgbClr val="165D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37" name="TextBox 6"/>
          <p:cNvSpPr txBox="1"/>
          <p:nvPr/>
        </p:nvSpPr>
        <p:spPr>
          <a:xfrm>
            <a:off x="982663" y="1217230"/>
            <a:ext cx="531959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根据粒度不同进行划分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右箭头 4"/>
          <p:cNvSpPr/>
          <p:nvPr/>
        </p:nvSpPr>
        <p:spPr>
          <a:xfrm>
            <a:off x="3684839" y="3314269"/>
            <a:ext cx="1008214" cy="341864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9000"/>
                </a:schemeClr>
              </a:gs>
              <a:gs pos="100000">
                <a:srgbClr val="5C5BF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228537" y="2468255"/>
            <a:ext cx="2509139" cy="2697495"/>
            <a:chOff x="1318108" y="2387516"/>
            <a:chExt cx="2509139" cy="2697495"/>
          </a:xfrm>
        </p:grpSpPr>
        <p:sp>
          <p:nvSpPr>
            <p:cNvPr id="2" name="椭圆 1"/>
            <p:cNvSpPr/>
            <p:nvPr/>
          </p:nvSpPr>
          <p:spPr>
            <a:xfrm>
              <a:off x="1501059" y="2387516"/>
              <a:ext cx="1906874" cy="1906874"/>
            </a:xfrm>
            <a:prstGeom prst="ellipse">
              <a:avLst/>
            </a:prstGeom>
            <a:solidFill>
              <a:srgbClr val="0300F9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1981929" y="2869138"/>
              <a:ext cx="944880" cy="7067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文本</a:t>
              </a:r>
              <a:endParaRPr lang="zh-CN" altLang="en-US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预处理</a:t>
              </a:r>
              <a:endParaRPr lang="zh-CN" altLang="en-US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318108" y="4563041"/>
              <a:ext cx="2509139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一般包括文本清理、转换、归一化等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950725" y="2468255"/>
            <a:ext cx="2509139" cy="2697495"/>
            <a:chOff x="1318108" y="2387516"/>
            <a:chExt cx="2509139" cy="2697495"/>
          </a:xfrm>
        </p:grpSpPr>
        <p:sp>
          <p:nvSpPr>
            <p:cNvPr id="47" name="椭圆 46"/>
            <p:cNvSpPr/>
            <p:nvPr/>
          </p:nvSpPr>
          <p:spPr>
            <a:xfrm>
              <a:off x="1501059" y="2387516"/>
              <a:ext cx="1906874" cy="1906874"/>
            </a:xfrm>
            <a:prstGeom prst="ellipse">
              <a:avLst/>
            </a:prstGeom>
            <a:solidFill>
              <a:srgbClr val="0300F9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1845556" y="3051383"/>
              <a:ext cx="1236345" cy="7067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Tokenize</a:t>
              </a:r>
              <a:endParaRPr lang="en-US" altLang="zh-CN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  <a:p>
              <a:r>
                <a:rPr lang="zh-CN" altLang="en-US" sz="20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构造数据</a:t>
              </a:r>
              <a:endParaRPr lang="zh-CN" altLang="en-US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318108" y="4563041"/>
              <a:ext cx="2509139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一般按字或词，构造下一步需要的数据集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821191" y="2447300"/>
            <a:ext cx="2509139" cy="2503375"/>
            <a:chOff x="1318108" y="2387516"/>
            <a:chExt cx="2509139" cy="2503375"/>
          </a:xfrm>
        </p:grpSpPr>
        <p:sp>
          <p:nvSpPr>
            <p:cNvPr id="52" name="椭圆 51"/>
            <p:cNvSpPr/>
            <p:nvPr/>
          </p:nvSpPr>
          <p:spPr>
            <a:xfrm>
              <a:off x="1501059" y="2387516"/>
              <a:ext cx="1906874" cy="1906874"/>
            </a:xfrm>
            <a:prstGeom prst="ellipse">
              <a:avLst/>
            </a:prstGeom>
            <a:solidFill>
              <a:srgbClr val="0300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1854729" y="2869138"/>
              <a:ext cx="1198880" cy="7067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特征表征</a:t>
              </a:r>
              <a:endParaRPr lang="zh-CN" altLang="en-US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  <a:p>
              <a:r>
                <a:rPr lang="zh-CN" altLang="en-US" sz="2000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结果输出</a:t>
              </a:r>
              <a:endParaRPr lang="zh-CN" altLang="en-US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318108" y="4584186"/>
              <a:ext cx="2509139" cy="306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多种模型不断演化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sp>
        <p:nvSpPr>
          <p:cNvPr id="55" name="右箭头 54"/>
          <p:cNvSpPr/>
          <p:nvPr/>
        </p:nvSpPr>
        <p:spPr>
          <a:xfrm>
            <a:off x="7535966" y="3314269"/>
            <a:ext cx="1008214" cy="341864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9000"/>
                </a:schemeClr>
              </a:gs>
              <a:gs pos="100000">
                <a:srgbClr val="5C5BF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Title 1"/>
          <p:cNvSpPr txBox="1"/>
          <p:nvPr/>
        </p:nvSpPr>
        <p:spPr>
          <a:xfrm>
            <a:off x="871258" y="306250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基本流程</a:t>
            </a:r>
            <a:endParaRPr lang="zh-CN" altLang="en-US" sz="3400" b="1" dirty="0">
              <a:solidFill>
                <a:srgbClr val="0300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23" name="TextBox 6"/>
          <p:cNvSpPr txBox="1"/>
          <p:nvPr/>
        </p:nvSpPr>
        <p:spPr>
          <a:xfrm>
            <a:off x="982663" y="1217230"/>
            <a:ext cx="531959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通用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NLP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任务处理流程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4491355" y="2397760"/>
            <a:ext cx="7050405" cy="38385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TextBox 3"/>
          <p:cNvSpPr txBox="1"/>
          <p:nvPr/>
        </p:nvSpPr>
        <p:spPr>
          <a:xfrm>
            <a:off x="871220" y="2397760"/>
            <a:ext cx="3777615" cy="206184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词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VS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为什么分词？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字模型优劣势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词模型优劣势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分词方法：基于词典、基于序列方法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4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中文分词</a:t>
            </a:r>
            <a:endParaRPr lang="zh-CN" altLang="en-US" sz="3400" b="1" dirty="0">
              <a:solidFill>
                <a:srgbClr val="0300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285" y="1761822"/>
            <a:ext cx="2654300" cy="1524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871220" y="4459605"/>
            <a:ext cx="3620135" cy="17767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indent="0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en-US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from paddlenlp import Taskflow</a:t>
            </a:r>
            <a:endParaRPr kumimoji="1" lang="en-US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sym typeface="+mn-ea"/>
            </a:endParaRPr>
          </a:p>
          <a:p>
            <a:pPr indent="0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en-US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seg = Taskflow("word_segmentation")</a:t>
            </a:r>
            <a:endParaRPr kumimoji="1" lang="en-US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sym typeface="+mn-ea"/>
            </a:endParaRPr>
          </a:p>
          <a:p>
            <a:pPr indent="0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en-US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seg("百度是一家科技公司。")</a:t>
            </a:r>
            <a:endParaRPr kumimoji="1" lang="en-US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sym typeface="+mn-ea"/>
            </a:endParaRPr>
          </a:p>
          <a:p>
            <a:pPr indent="0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en-US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['百度', '是', '一家', '科技', '公司', '。']</a:t>
            </a:r>
            <a:endParaRPr kumimoji="1" lang="en-US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6" grpId="0" bldLvl="0" animBg="1"/>
      <p:bldP spid="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/>
          <p:cNvSpPr/>
          <p:nvPr/>
        </p:nvSpPr>
        <p:spPr>
          <a:xfrm>
            <a:off x="4295192" y="2106581"/>
            <a:ext cx="3538304" cy="3538304"/>
          </a:xfrm>
          <a:prstGeom prst="ellipse">
            <a:avLst/>
          </a:prstGeom>
          <a:solidFill>
            <a:srgbClr val="0300F9">
              <a:alpha val="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</a:t>
            </a:r>
            <a:endParaRPr kumimoji="1" lang="zh-CN" altLang="en-US" dirty="0"/>
          </a:p>
        </p:txBody>
      </p:sp>
      <p:sp>
        <p:nvSpPr>
          <p:cNvPr id="21" name="Oval 3"/>
          <p:cNvSpPr/>
          <p:nvPr/>
        </p:nvSpPr>
        <p:spPr>
          <a:xfrm>
            <a:off x="4200377" y="2581202"/>
            <a:ext cx="639629" cy="639629"/>
          </a:xfrm>
          <a:prstGeom prst="ellipse">
            <a:avLst/>
          </a:prstGeom>
          <a:solidFill>
            <a:srgbClr val="0300F9"/>
          </a:solidFill>
          <a:ln w="3175" cap="rnd" cmpd="sng">
            <a:noFill/>
            <a:prstDash val="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n-US" sz="1400" b="1" dirty="0">
                <a:solidFill>
                  <a:schemeClr val="bg1"/>
                </a:solidFill>
              </a:rPr>
              <a:t>01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4802435" y="2561911"/>
            <a:ext cx="2605869" cy="2605869"/>
          </a:xfrm>
          <a:prstGeom prst="ellipse">
            <a:avLst/>
          </a:prstGeom>
          <a:solidFill>
            <a:srgbClr val="0300F9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</a:t>
            </a:r>
            <a:endParaRPr kumimoji="1"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5266699" y="3050786"/>
            <a:ext cx="1628121" cy="1628121"/>
          </a:xfrm>
          <a:prstGeom prst="ellipse">
            <a:avLst/>
          </a:prstGeom>
          <a:solidFill>
            <a:srgbClr val="0300F9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 </a:t>
            </a:r>
            <a:endParaRPr kumimoji="1" lang="zh-CN" altLang="en-US" dirty="0"/>
          </a:p>
        </p:txBody>
      </p:sp>
      <p:sp>
        <p:nvSpPr>
          <p:cNvPr id="33" name="TextBox 12"/>
          <p:cNvSpPr txBox="1"/>
          <p:nvPr/>
        </p:nvSpPr>
        <p:spPr>
          <a:xfrm>
            <a:off x="1212875" y="2581202"/>
            <a:ext cx="2868559" cy="691515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216000" bIns="36000" rtlCol="0">
            <a:spAutoFit/>
          </a:bodyPr>
          <a:lstStyle/>
          <a:p>
            <a:pPr algn="r">
              <a:spcBef>
                <a:spcPts val="1000"/>
              </a:spcBef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词典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规则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>
              <a:spcBef>
                <a:spcPts val="1000"/>
              </a:spcBef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关键词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8" name="Oval 3"/>
          <p:cNvSpPr/>
          <p:nvPr/>
        </p:nvSpPr>
        <p:spPr>
          <a:xfrm>
            <a:off x="4200377" y="4449758"/>
            <a:ext cx="639629" cy="639629"/>
          </a:xfrm>
          <a:prstGeom prst="ellipse">
            <a:avLst/>
          </a:prstGeom>
          <a:solidFill>
            <a:srgbClr val="0300F9"/>
          </a:solidFill>
          <a:ln w="3175" cap="rnd" cmpd="sng">
            <a:noFill/>
            <a:prstDash val="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n-US" sz="1400" b="1" dirty="0">
                <a:solidFill>
                  <a:schemeClr val="bg1"/>
                </a:solidFill>
              </a:rPr>
              <a:t>02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9" name="TextBox 12"/>
          <p:cNvSpPr txBox="1"/>
          <p:nvPr/>
        </p:nvSpPr>
        <p:spPr>
          <a:xfrm>
            <a:off x="1212875" y="4290733"/>
            <a:ext cx="2868559" cy="691515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216000" bIns="36000" rtlCol="0">
            <a:spAutoFit/>
          </a:bodyPr>
          <a:lstStyle/>
          <a:p>
            <a:pPr algn="r">
              <a:spcBef>
                <a:spcPts val="1000"/>
              </a:spcBef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>
              <a:spcBef>
                <a:spcPts val="1000"/>
              </a:spcBef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频率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0" name="Oval 3"/>
          <p:cNvSpPr/>
          <p:nvPr/>
        </p:nvSpPr>
        <p:spPr>
          <a:xfrm>
            <a:off x="7394151" y="2581202"/>
            <a:ext cx="639629" cy="639629"/>
          </a:xfrm>
          <a:prstGeom prst="ellipse">
            <a:avLst/>
          </a:prstGeom>
          <a:solidFill>
            <a:srgbClr val="0300F9"/>
          </a:solidFill>
          <a:ln w="3175" cap="rnd" cmpd="sng">
            <a:noFill/>
            <a:prstDash val="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n-US" sz="1400" b="1" dirty="0">
                <a:solidFill>
                  <a:schemeClr val="bg1"/>
                </a:solidFill>
              </a:rPr>
              <a:t>03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Oval 3"/>
          <p:cNvSpPr/>
          <p:nvPr/>
        </p:nvSpPr>
        <p:spPr>
          <a:xfrm>
            <a:off x="7394151" y="4449758"/>
            <a:ext cx="639629" cy="639629"/>
          </a:xfrm>
          <a:prstGeom prst="ellipse">
            <a:avLst/>
          </a:prstGeom>
          <a:solidFill>
            <a:srgbClr val="0300F9"/>
          </a:solidFill>
          <a:ln w="3175" cap="rnd" cmpd="sng">
            <a:noFill/>
            <a:prstDash val="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n-US" sz="1400" b="1" dirty="0">
                <a:solidFill>
                  <a:schemeClr val="bg1"/>
                </a:solidFill>
              </a:rPr>
              <a:t>04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2" name="TextBox 12"/>
          <p:cNvSpPr txBox="1"/>
          <p:nvPr/>
        </p:nvSpPr>
        <p:spPr>
          <a:xfrm>
            <a:off x="8329292" y="2581202"/>
            <a:ext cx="2868559" cy="691515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Bef>
                <a:spcPts val="1000"/>
              </a:spcBef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上下文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8329292" y="4290733"/>
            <a:ext cx="2868559" cy="691515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预训练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微调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Bef>
                <a:spcPts val="1000"/>
              </a:spcBef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知识迁移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4" name="TextBox 6"/>
          <p:cNvSpPr txBox="1"/>
          <p:nvPr/>
        </p:nvSpPr>
        <p:spPr>
          <a:xfrm>
            <a:off x="5677092" y="3470635"/>
            <a:ext cx="1244232" cy="63055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语义</a:t>
            </a:r>
            <a:endParaRPr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Title 1"/>
          <p:cNvSpPr txBox="1"/>
          <p:nvPr/>
        </p:nvSpPr>
        <p:spPr>
          <a:xfrm>
            <a:off x="871258" y="306250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表征发展史</a:t>
            </a:r>
            <a:endParaRPr lang="zh-CN" altLang="en-US" sz="3400" b="1" dirty="0">
              <a:solidFill>
                <a:srgbClr val="0300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22" name="TextBox 6"/>
          <p:cNvSpPr txBox="1"/>
          <p:nvPr/>
        </p:nvSpPr>
        <p:spPr>
          <a:xfrm>
            <a:off x="982663" y="1217230"/>
            <a:ext cx="531959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如何更好地理解语义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表征发展史</a:t>
            </a:r>
            <a:endParaRPr lang="zh-CN" altLang="en-US" sz="3400" b="1" dirty="0">
              <a:solidFill>
                <a:srgbClr val="0300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10" name="TextBox 3"/>
          <p:cNvSpPr txBox="1"/>
          <p:nvPr/>
        </p:nvSpPr>
        <p:spPr>
          <a:xfrm>
            <a:off x="986155" y="2557145"/>
            <a:ext cx="5186680" cy="562927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词典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规则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给定正向、负向词词典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判断给定文本中包含的正向和反向词哪个更多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结果判断</a:t>
            </a: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85" y="1734517"/>
            <a:ext cx="2654300" cy="152400"/>
          </a:xfrm>
          <a:prstGeom prst="rect">
            <a:avLst/>
          </a:prstGeom>
        </p:spPr>
      </p:pic>
      <p:sp>
        <p:nvSpPr>
          <p:cNvPr id="5" name="矩形 32"/>
          <p:cNvSpPr/>
          <p:nvPr/>
        </p:nvSpPr>
        <p:spPr>
          <a:xfrm>
            <a:off x="6172622" y="2556970"/>
            <a:ext cx="216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t">
            <a:noAutofit/>
          </a:bodyPr>
          <a:p>
            <a:pPr algn="l">
              <a:spcBef>
                <a:spcPts val="1000"/>
              </a:spcBef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</a:rPr>
              <a:t>方法：</a:t>
            </a:r>
            <a:endParaRPr kumimoji="1" lang="zh-CN" altLang="en-US" sz="1400" dirty="0">
              <a:ln>
                <a:noFill/>
              </a:ln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</a:rPr>
              <a:t>基于匹配</a:t>
            </a:r>
            <a:endParaRPr kumimoji="1" lang="en-US" altLang="zh-CN" sz="1400" dirty="0">
              <a:ln>
                <a:noFill/>
              </a:ln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ln>
                  <a:noFill/>
                </a:ln>
                <a:solidFill>
                  <a:schemeClr val="tx1"/>
                </a:solidFill>
              </a:rPr>
              <a:t>Trie</a:t>
            </a: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</a:rPr>
              <a:t>、自动机</a:t>
            </a:r>
            <a:endParaRPr kumimoji="1" lang="zh-CN" altLang="en-US" sz="1400" dirty="0">
              <a:ln>
                <a:noFill/>
              </a:ln>
              <a:solidFill>
                <a:schemeClr val="tx1"/>
              </a:solidFill>
            </a:endParaRPr>
          </a:p>
          <a:p>
            <a:pPr algn="l">
              <a:spcBef>
                <a:spcPts val="1000"/>
              </a:spcBef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</a:rPr>
              <a:t>特点：</a:t>
            </a:r>
            <a:endParaRPr kumimoji="1" lang="zh-CN" altLang="en-US" sz="1400" dirty="0">
              <a:ln>
                <a:noFill/>
              </a:ln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</a:rPr>
              <a:t>简单</a:t>
            </a:r>
            <a:endParaRPr kumimoji="1" lang="zh-CN" altLang="en-US" sz="1400" dirty="0">
              <a:ln>
                <a:noFill/>
              </a:ln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</a:rPr>
              <a:t>无法泛化</a:t>
            </a:r>
            <a:endParaRPr kumimoji="1" lang="zh-CN" altLang="en-US" sz="1400" dirty="0">
              <a:ln>
                <a:noFill/>
              </a:ln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</a:rPr>
              <a:t>歧义</a:t>
            </a:r>
            <a:endParaRPr kumimoji="1" lang="zh-CN" altLang="en-US" sz="1400" dirty="0">
              <a:ln>
                <a:noFill/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表征发展史</a:t>
            </a:r>
            <a:endParaRPr lang="zh-CN" altLang="en-US" sz="3400" b="1" dirty="0">
              <a:solidFill>
                <a:srgbClr val="0300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10" name="TextBox 3"/>
          <p:cNvSpPr txBox="1"/>
          <p:nvPr/>
        </p:nvSpPr>
        <p:spPr>
          <a:xfrm>
            <a:off x="986155" y="2557145"/>
            <a:ext cx="5186680" cy="178498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机器学习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lnSpc>
                <a:spcPct val="15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以 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Naive Bayes 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为例：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indent="0">
              <a:lnSpc>
                <a:spcPct val="15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P(y|(S) = P(y) * P(S|y) / P(S),   S=w1,w2...wn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indent="0">
              <a:lnSpc>
                <a:spcPct val="15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P(S|y) = P(w1|y) * P(w2|y) * ... * P(wn|y)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85" y="1761822"/>
            <a:ext cx="2654300" cy="152400"/>
          </a:xfrm>
          <a:prstGeom prst="rect">
            <a:avLst/>
          </a:prstGeom>
        </p:spPr>
      </p:pic>
      <p:sp>
        <p:nvSpPr>
          <p:cNvPr id="5" name="矩形 32"/>
          <p:cNvSpPr/>
          <p:nvPr/>
        </p:nvSpPr>
        <p:spPr>
          <a:xfrm>
            <a:off x="6172622" y="2556970"/>
            <a:ext cx="216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t">
            <a:noAutofit/>
          </a:bodyPr>
          <a:p>
            <a:pPr indent="0" algn="l">
              <a:spcBef>
                <a:spcPts val="1000"/>
              </a:spcBef>
              <a:buNone/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方法：</a:t>
            </a:r>
            <a:endParaRPr kumimoji="1" lang="zh-CN" altLang="en-US" sz="1400" dirty="0">
              <a:ln>
                <a:noFill/>
              </a:ln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基于频率</a:t>
            </a:r>
            <a:endParaRPr kumimoji="1" lang="en-US" altLang="zh-CN" sz="1400" dirty="0">
              <a:ln>
                <a:noFill/>
              </a:ln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Ngram</a:t>
            </a: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、</a:t>
            </a:r>
            <a:r>
              <a:rPr kumimoji="1" lang="en-US" altLang="zh-CN" sz="14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OneHot</a:t>
            </a:r>
            <a:endParaRPr kumimoji="1" lang="zh-CN" altLang="en-US" sz="1400" dirty="0">
              <a:ln>
                <a:noFill/>
              </a:ln>
              <a:solidFill>
                <a:schemeClr val="tx1"/>
              </a:solidFill>
            </a:endParaRPr>
          </a:p>
          <a:p>
            <a:pPr indent="0" algn="l"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特点：</a:t>
            </a:r>
            <a:endParaRPr kumimoji="1" lang="zh-CN" altLang="en-US" sz="1400" dirty="0">
              <a:ln>
                <a:noFill/>
              </a:ln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维度灾难</a:t>
            </a:r>
            <a:endParaRPr kumimoji="1" lang="zh-CN" altLang="en-US" sz="1400" dirty="0">
              <a:ln>
                <a:noFill/>
              </a:ln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稀疏</a:t>
            </a:r>
            <a:endParaRPr kumimoji="1" lang="zh-CN" altLang="en-US" sz="1400" dirty="0">
              <a:ln>
                <a:noFill/>
              </a:ln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ln>
                  <a:noFill/>
                </a:ln>
                <a:solidFill>
                  <a:schemeClr val="tx1"/>
                </a:solidFill>
                <a:sym typeface="+mn-ea"/>
              </a:rPr>
              <a:t>词孤立</a:t>
            </a:r>
            <a:endParaRPr kumimoji="1" lang="zh-CN" altLang="en-US" sz="1400" dirty="0">
              <a:ln>
                <a:noFill/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258" y="299265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表征发展史</a:t>
            </a:r>
            <a:endParaRPr lang="zh-CN" altLang="en-US" sz="3400" b="1" dirty="0">
              <a:solidFill>
                <a:srgbClr val="0300F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8972" y="443976"/>
            <a:ext cx="1953027" cy="545440"/>
          </a:xfrm>
          <a:prstGeom prst="rect">
            <a:avLst/>
          </a:prstGeom>
        </p:spPr>
      </p:pic>
      <p:sp>
        <p:nvSpPr>
          <p:cNvPr id="10" name="TextBox 3"/>
          <p:cNvSpPr txBox="1"/>
          <p:nvPr/>
        </p:nvSpPr>
        <p:spPr>
          <a:xfrm>
            <a:off x="986155" y="2557145"/>
            <a:ext cx="5186680" cy="133350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深度学习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lnSpc>
                <a:spcPct val="15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以 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TextCNN 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sym typeface="+mn-ea"/>
              </a:rPr>
              <a:t>为例：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indent="0">
              <a:lnSpc>
                <a:spcPct val="15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85" y="1734517"/>
            <a:ext cx="2654300" cy="152400"/>
          </a:xfrm>
          <a:prstGeom prst="rect">
            <a:avLst/>
          </a:prstGeom>
        </p:spPr>
      </p:pic>
      <p:sp>
        <p:nvSpPr>
          <p:cNvPr id="5" name="矩形 32"/>
          <p:cNvSpPr/>
          <p:nvPr/>
        </p:nvSpPr>
        <p:spPr>
          <a:xfrm>
            <a:off x="6172622" y="2556970"/>
            <a:ext cx="216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t">
            <a:noAutofit/>
          </a:bodyPr>
          <a:p>
            <a:pPr algn="l">
              <a:spcBef>
                <a:spcPts val="1000"/>
              </a:spcBef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方法：</a:t>
            </a:r>
            <a:endParaRPr kumimoji="1" lang="zh-CN" altLang="en-US" sz="1400" dirty="0"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基于上下文</a:t>
            </a:r>
            <a:endParaRPr kumimoji="1" lang="zh-CN" altLang="en-US" sz="1400" dirty="0"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CNN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、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RNN</a:t>
            </a:r>
            <a:endParaRPr kumimoji="1" lang="en-US" altLang="zh-CN" sz="1400" dirty="0">
              <a:solidFill>
                <a:schemeClr val="tx1"/>
              </a:solidFill>
            </a:endParaRPr>
          </a:p>
          <a:p>
            <a:pPr indent="0" algn="l"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特点：</a:t>
            </a:r>
            <a:endParaRPr kumimoji="1" lang="zh-CN" altLang="en-US" sz="1400" dirty="0"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稠密向量表示</a:t>
            </a:r>
            <a:endParaRPr kumimoji="1" lang="zh-CN" altLang="en-US" sz="1400" dirty="0"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考虑上下文</a:t>
            </a:r>
            <a:endParaRPr kumimoji="1" lang="zh-CN" altLang="en-US" sz="1400" dirty="0">
              <a:solidFill>
                <a:schemeClr val="tx1"/>
              </a:solidFill>
            </a:endParaRPr>
          </a:p>
          <a:p>
            <a:pPr marL="285750" indent="-285750" algn="l"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语义</a:t>
            </a:r>
            <a:endParaRPr kumimoji="1" lang="zh-CN" altLang="en-US" sz="1400" dirty="0">
              <a:ln>
                <a:noFill/>
              </a:ln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55" y="3524885"/>
            <a:ext cx="4672330" cy="22720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931</Words>
  <Application>WPS Presentation</Application>
  <PresentationFormat>宽屏</PresentationFormat>
  <Paragraphs>186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SimSun</vt:lpstr>
      <vt:lpstr>Wingdings</vt:lpstr>
      <vt:lpstr>Microsoft YaHei</vt:lpstr>
      <vt:lpstr>Microsoft YaHei Light</vt:lpstr>
      <vt:lpstr>PingFang SC</vt:lpstr>
      <vt:lpstr>Lantinghei SC Demibold</vt:lpstr>
      <vt:lpstr>Hiragino Sans GB</vt:lpstr>
      <vt:lpstr>Arial Unicode MS</vt:lpstr>
      <vt:lpstr>等线</vt:lpstr>
      <vt:lpstr>Songti SC</vt:lpstr>
      <vt:lpstr>4_自定义设计方案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Cas0279</dc:creator>
  <cp:lastModifiedBy>Yam</cp:lastModifiedBy>
  <cp:revision>442</cp:revision>
  <dcterms:created xsi:type="dcterms:W3CDTF">2021-10-22T00:56:05Z</dcterms:created>
  <dcterms:modified xsi:type="dcterms:W3CDTF">2021-10-22T00:56:05Z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1033-2.3.0.3826</vt:lpwstr>
  </property>
</Properties>
</file>